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tif" ContentType="image/t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3004800" cy="9753600"/>
  <p:notesSz cx="6858000" cy="9144000"/>
  <p:defaultTextStyle>
    <a:lvl1pPr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1pPr>
    <a:lvl2pPr indent="228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2pPr>
    <a:lvl3pPr indent="457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3pPr>
    <a:lvl4pPr indent="685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4pPr>
    <a:lvl5pPr indent="9144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5pPr>
    <a:lvl6pPr indent="11430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6pPr>
    <a:lvl7pPr indent="13716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7pPr>
    <a:lvl8pPr indent="16002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8pPr>
    <a:lvl9pPr indent="1828800" algn="ctr" defTabSz="584200">
      <a:defRPr sz="3200" i="1"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Col>
    <a:la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66" d="100"/>
          <a:sy n="66" d="100"/>
        </p:scale>
        <p:origin x="-1960" y="-96"/>
      </p:cViewPr>
      <p:guideLst>
        <p:guide orient="horz" pos="3072"/>
        <p:guide pos="409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990278980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7" name="Shape 7"/>
          <p:cNvSpPr>
            <a:spLocks noGrp="1"/>
          </p:cNvSpPr>
          <p:nvPr>
            <p:ph type="body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halk_Line_Box_10x7.png"/>
          <p:cNvPicPr/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Shape 10"/>
          <p:cNvSpPr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1" name="Shape 11"/>
          <p:cNvSpPr>
            <a:spLocks noGrp="1"/>
          </p:cNvSpPr>
          <p:nvPr>
            <p:ph type="body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16" name="Shape 16"/>
          <p:cNvSpPr>
            <a:spLocks noGrp="1"/>
          </p:cNvSpPr>
          <p:nvPr>
            <p:ph type="body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  <a:latin typeface="+mn-lt"/>
                <a:ea typeface="+mn-ea"/>
                <a:cs typeface="+mn-cs"/>
                <a:sym typeface="Avenir Next Regular"/>
              </a:defRPr>
            </a:lvl5pPr>
          </a:lstStyle>
          <a:p>
            <a:pPr lvl="0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 cap="none" spc="0">
                <a:solidFill>
                  <a:srgbClr val="000000"/>
                </a:solidFill>
                <a:effectLst/>
              </a:defRPr>
            </a:pPr>
            <a:r>
              <a:rPr sz="3600" cap="all" spc="288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1" name="Shape 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2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3.jpe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/>
          <p:nvPr/>
        </p:nvPicPr>
        <p:blipFill>
          <a:blip r:embed="rId15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One</a:t>
            </a:r>
          </a:p>
          <a:p>
            <a:pPr lvl="1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Two</a:t>
            </a:r>
          </a:p>
          <a:p>
            <a:pPr lvl="2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Three</a:t>
            </a:r>
          </a:p>
          <a:p>
            <a:pPr lvl="3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Four</a:t>
            </a:r>
          </a:p>
          <a:p>
            <a:pPr lvl="4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xmlns:p14="http://schemas.microsoft.com/office/powerpoint/2010/main" spd="med"/>
  <p:txStyles>
    <p:titleStyle>
      <a:lvl1pPr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1pPr>
      <a:lvl2pPr indent="2286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2pPr>
      <a:lvl3pPr indent="4572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3pPr>
      <a:lvl4pPr indent="6858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4pPr>
      <a:lvl5pPr indent="9144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5pPr>
      <a:lvl6pPr indent="11430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6pPr>
      <a:lvl7pPr indent="13716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7pPr>
      <a:lvl8pPr indent="16002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8pPr>
      <a:lvl9pPr indent="1828800" defTabSz="584200">
        <a:lnSpc>
          <a:spcPct val="80000"/>
        </a:lnSpc>
        <a:defRPr sz="4800" b="1" cap="all" spc="384"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latin typeface="+mn-lt"/>
          <a:ea typeface="+mn-ea"/>
          <a:cs typeface="+mn-cs"/>
          <a:sym typeface="Avenir Next Regular"/>
        </a:defRPr>
      </a:lvl9pPr>
    </p:titleStyle>
    <p:bodyStyle>
      <a:lvl1pPr marL="444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1pPr>
      <a:lvl2pPr marL="889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2pPr>
      <a:lvl3pPr marL="1333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3pPr>
      <a:lvl4pPr marL="1778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4pPr>
      <a:lvl5pPr marL="2222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5pPr>
      <a:lvl6pPr marL="2667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6pPr>
      <a:lvl7pPr marL="3111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7pPr>
      <a:lvl8pPr marL="35560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8pPr>
      <a:lvl9pPr marL="4000500" indent="-444500" defTabSz="584200">
        <a:spcBef>
          <a:spcPts val="3200"/>
        </a:spcBef>
        <a:buSzPct val="75000"/>
        <a:buChar char="•"/>
        <a:defRPr sz="3600"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1pPr>
      <a:lvl2pPr indent="228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2pPr>
      <a:lvl3pPr indent="457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3pPr>
      <a:lvl4pPr indent="685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4pPr>
      <a:lvl5pPr indent="9144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5pPr>
      <a:lvl6pPr indent="11430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6pPr>
      <a:lvl7pPr indent="13716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7pPr>
      <a:lvl8pPr indent="16002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8pPr>
      <a:lvl9pPr indent="1828800" algn="ctr" defTabSz="584200">
        <a:defRPr b="1" cap="all"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google.com/search?client=safari&amp;channel=iphone_bm&amp;biw=1271&amp;bih=735&amp;q=interstate+880+length&amp;stick=H4sIAAAAAAAAAOPgE-LUz9U3MDIyK7bQkstOttIvKUrMKy7ILypJLMnMz9Mvyk9MscpJzUsvyQAA0IKMUC0AAAA&amp;sa=X&amp;ved=0ahUKEwi7gN39q9XTAhXCOCYKHSW0BLgQ6BMIjwEoADAQ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t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t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t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"/><Relationship Id="rId3" Type="http://schemas.openxmlformats.org/officeDocument/2006/relationships/image" Target="../media/image21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>
            <a:spLocks noGrp="1"/>
          </p:cNvSpPr>
          <p:nvPr>
            <p:ph type="title"/>
          </p:nvPr>
        </p:nvSpPr>
        <p:spPr>
          <a:xfrm>
            <a:off x="901700" y="3886200"/>
            <a:ext cx="11201400" cy="1714500"/>
          </a:xfrm>
          <a:prstGeom prst="rect">
            <a:avLst/>
          </a:prstGeom>
          <a:ln w="9525">
            <a:bevel/>
          </a:ln>
          <a:effectLst>
            <a:outerShdw blurRad="25400" dist="12700" dir="4920000" rotWithShape="0">
              <a:srgbClr val="FFFFFF">
                <a:alpha val="50000"/>
              </a:srgbClr>
            </a:outerShdw>
          </a:effectLst>
        </p:spPr>
        <p:txBody>
          <a:bodyPr/>
          <a:lstStyle/>
          <a:p>
            <a:pPr lvl="0" algn="ctr">
              <a:lnSpc>
                <a:spcPct val="100000"/>
              </a:lnSpc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2800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John Rice &amp; Erik van Zwet’s Paper </a:t>
            </a:r>
          </a:p>
          <a:p>
            <a:pPr lvl="0" algn="ctr">
              <a:lnSpc>
                <a:spcPct val="100000"/>
              </a:lnSpc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2800" i="1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“</a:t>
            </a:r>
            <a:r>
              <a:rPr sz="3000" i="1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A Simple and Effective Method for </a:t>
            </a:r>
          </a:p>
          <a:p>
            <a:pPr lvl="0" algn="ctr">
              <a:lnSpc>
                <a:spcPct val="100000"/>
              </a:lnSpc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3000" i="1" dirty="0">
                <a:solidFill>
                  <a:srgbClr val="0433FF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Predicting Travel Times</a:t>
            </a:r>
            <a:r>
              <a:rPr sz="3000" i="1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rPr>
              <a:t> on Freeways“</a:t>
            </a:r>
          </a:p>
        </p:txBody>
      </p:sp>
      <p:sp>
        <p:nvSpPr>
          <p:cNvPr id="35" name="Shape 35"/>
          <p:cNvSpPr>
            <a:spLocks noGrp="1"/>
          </p:cNvSpPr>
          <p:nvPr>
            <p:ph type="body" idx="1"/>
          </p:nvPr>
        </p:nvSpPr>
        <p:spPr>
          <a:xfrm>
            <a:off x="901700" y="5854700"/>
            <a:ext cx="11201400" cy="1536700"/>
          </a:xfrm>
          <a:prstGeom prst="rect">
            <a:avLst/>
          </a:prstGeom>
          <a:ln w="9525">
            <a:bevel/>
          </a:ln>
          <a:effectLst>
            <a:outerShdw blurRad="25400" dist="12700" dir="4920000" rotWithShape="0">
              <a:srgbClr val="FFFFFF">
                <a:alpha val="50000"/>
              </a:srgbClr>
            </a:outerShdw>
          </a:effectLst>
        </p:spPr>
        <p:txBody>
          <a:bodyPr/>
          <a:lstStyle>
            <a:lvl1pPr algn="ctr">
              <a:lnSpc>
                <a:spcPct val="100000"/>
              </a:lnSpc>
              <a:defRPr sz="3000" cap="none" spc="0"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000" dirty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Author   Le Xu </a:t>
            </a:r>
          </a:p>
        </p:txBody>
      </p:sp>
      <p:pic>
        <p:nvPicPr>
          <p:cNvPr id="36" name="Picture 35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300" y="1892300"/>
            <a:ext cx="11252200" cy="2129406"/>
          </a:xfrm>
          <a:prstGeom prst="rect">
            <a:avLst/>
          </a:prstGeom>
          <a:effectLst>
            <a:outerShdw blurRad="25400" dist="12700" dir="4920000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1270000" y="4248150"/>
            <a:ext cx="10464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>
            <a:lvl1pPr>
              <a:lnSpc>
                <a:spcPct val="90000"/>
              </a:lnSpc>
              <a:spcBef>
                <a:spcPts val="3200"/>
              </a:spcBef>
              <a:defRPr sz="3600" b="1" i="0"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600" b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“Thank You” 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data/Data preprocessing</a:t>
            </a:r>
          </a:p>
        </p:txBody>
      </p:sp>
      <p:sp>
        <p:nvSpPr>
          <p:cNvPr id="39" name="Shape 39"/>
          <p:cNvSpPr>
            <a:spLocks noGrp="1"/>
          </p:cNvSpPr>
          <p:nvPr>
            <p:ph type="body" idx="1"/>
          </p:nvPr>
        </p:nvSpPr>
        <p:spPr>
          <a:xfrm>
            <a:off x="344935" y="1440844"/>
            <a:ext cx="12426935" cy="5969001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Interstate 880 is an Interstate Highway in the San Francisco Bay Area connecting San Jose and Oakland.   </a:t>
            </a: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  <a:hlinkClick r:id="rId2"/>
              </a:rPr>
              <a:t>Length</a:t>
            </a: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: 45.7 mi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From total 697824 sensors to 2423 single-loop sensors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Find out distance between two consecutive sensors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60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Calculate Space Mean Speed</a:t>
            </a:r>
          </a:p>
        </p:txBody>
      </p:sp>
      <p:pic>
        <p:nvPicPr>
          <p:cNvPr id="40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803" y="7600141"/>
            <a:ext cx="6886759" cy="1889509"/>
          </a:xfrm>
          <a:prstGeom prst="rect">
            <a:avLst/>
          </a:prstGeom>
          <a:ln w="12700">
            <a:miter lim="400000"/>
          </a:ln>
        </p:spPr>
      </p:pic>
      <p:pic>
        <p:nvPicPr>
          <p:cNvPr id="41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282164" y="6930516"/>
            <a:ext cx="4586992" cy="2599712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Shape 42"/>
          <p:cNvSpPr/>
          <p:nvPr/>
        </p:nvSpPr>
        <p:spPr>
          <a:xfrm>
            <a:off x="7243490" y="8154055"/>
            <a:ext cx="931746" cy="781681"/>
          </a:xfrm>
          <a:prstGeom prst="rightArrow">
            <a:avLst>
              <a:gd name="adj1" fmla="val 32000"/>
              <a:gd name="adj2" fmla="val 64000"/>
            </a:avLst>
          </a:prstGeom>
          <a:blipFill>
            <a:blip r:embed="rId5"/>
          </a:blipFill>
          <a:ln w="12700"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</p:spPr>
        <p:txBody>
          <a:bodyPr lIns="50800" tIns="50800" rIns="50800" bIns="50800" anchor="ctr"/>
          <a:lstStyle/>
          <a:p>
            <a:pPr lvl="0">
              <a:defRPr sz="3000" i="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Original Linear model from the paper</a:t>
            </a:r>
          </a:p>
        </p:txBody>
      </p:sp>
      <p:sp>
        <p:nvSpPr>
          <p:cNvPr id="45" name="Shape 45"/>
          <p:cNvSpPr>
            <a:spLocks noGrp="1"/>
          </p:cNvSpPr>
          <p:nvPr>
            <p:ph type="body" idx="1"/>
          </p:nvPr>
        </p:nvSpPr>
        <p:spPr>
          <a:xfrm>
            <a:off x="763215" y="1733736"/>
            <a:ext cx="11478370" cy="368230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Predicting Future Travel Time for 60 mins time lag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Express a future travel time as a linear combination of the </a:t>
            </a:r>
            <a:r>
              <a:rPr sz="3200" b="1" u="sng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historical mean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and </a:t>
            </a:r>
            <a:r>
              <a:rPr sz="1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</a:t>
            </a:r>
            <a:r>
              <a:rPr sz="3200" b="1" u="sng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current status travel time</a:t>
            </a:r>
            <a:r>
              <a:rPr sz="3200" b="1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</a:t>
            </a:r>
          </a:p>
        </p:txBody>
      </p:sp>
      <p:grpSp>
        <p:nvGrpSpPr>
          <p:cNvPr id="48" name="Group 48"/>
          <p:cNvGrpSpPr/>
          <p:nvPr/>
        </p:nvGrpSpPr>
        <p:grpSpPr>
          <a:xfrm>
            <a:off x="749299" y="4885894"/>
            <a:ext cx="9416605" cy="1607412"/>
            <a:chOff x="-127000" y="-88900"/>
            <a:chExt cx="9416603" cy="1607411"/>
          </a:xfrm>
        </p:grpSpPr>
        <p:pic>
          <p:nvPicPr>
            <p:cNvPr id="47" name="pasted-image.pdf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9162604" cy="1277212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46" name="Picture 45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9416604" cy="1607412"/>
            </a:xfrm>
            <a:prstGeom prst="rect">
              <a:avLst/>
            </a:prstGeom>
            <a:effectLst/>
          </p:spPr>
        </p:pic>
      </p:grpSp>
      <p:pic>
        <p:nvPicPr>
          <p:cNvPr id="49" name="Picture 48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1028" y="6414766"/>
            <a:ext cx="11862744" cy="2610893"/>
          </a:xfrm>
          <a:prstGeom prst="rect">
            <a:avLst/>
          </a:prstGeom>
          <a:effectLst>
            <a:outerShdw blurRad="25400" dist="12700" dir="4920000" rotWithShape="0">
              <a:srgbClr val="FFFFFF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/>
          </p:cNvSpPr>
          <p:nvPr>
            <p:ph type="title"/>
          </p:nvPr>
        </p:nvSpPr>
        <p:spPr>
          <a:xfrm>
            <a:off x="901700" y="952500"/>
            <a:ext cx="11201400" cy="1714500"/>
          </a:xfrm>
          <a:prstGeom prst="rect">
            <a:avLst/>
          </a:prstGeom>
        </p:spPr>
        <p:txBody>
          <a:bodyPr/>
          <a:lstStyle>
            <a:lvl1pPr marL="592666" indent="-592666">
              <a:buSzPct val="35000"/>
              <a:buBlip>
                <a:blip r:embed="rId2"/>
              </a:buBlip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New Linear model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idx="1"/>
          </p:nvPr>
        </p:nvSpPr>
        <p:spPr>
          <a:xfrm>
            <a:off x="763215" y="1396016"/>
            <a:ext cx="11478370" cy="3682306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Predicting Future Travel Time for 60 mins time lag</a:t>
            </a:r>
          </a:p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Express a future travel time as a linear combination of the </a:t>
            </a:r>
            <a:r>
              <a:rPr sz="3200" b="1" u="sng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historical mean</a:t>
            </a:r>
            <a:r>
              <a:rPr sz="3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and </a:t>
            </a:r>
            <a:r>
              <a:rPr sz="1200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</a:t>
            </a:r>
            <a:r>
              <a:rPr sz="3200" b="1" u="sng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current status travel time</a:t>
            </a:r>
            <a:r>
              <a:rPr sz="3200" b="1" dirty="0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</a:t>
            </a:r>
          </a:p>
        </p:txBody>
      </p:sp>
      <p:pic>
        <p:nvPicPr>
          <p:cNvPr id="53" name="Picture 52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 rot="21600000">
            <a:off x="7267010" y="2635249"/>
            <a:ext cx="612493" cy="63501"/>
          </a:xfrm>
          <a:prstGeom prst="rect">
            <a:avLst/>
          </a:prstGeom>
        </p:spPr>
      </p:pic>
      <p:sp>
        <p:nvSpPr>
          <p:cNvPr id="55" name="Shape 55"/>
          <p:cNvSpPr/>
          <p:nvPr/>
        </p:nvSpPr>
        <p:spPr>
          <a:xfrm>
            <a:off x="6653431" y="1698104"/>
            <a:ext cx="2144515" cy="8503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>
              <a:lnSpc>
                <a:spcPct val="90000"/>
              </a:lnSpc>
              <a:spcBef>
                <a:spcPts val="2800"/>
              </a:spcBef>
              <a:defRPr b="1" i="0">
                <a:solidFill>
                  <a:srgbClr val="FF2600"/>
                </a:solidFill>
                <a:latin typeface="Baoli SC Regular"/>
                <a:ea typeface="Baoli SC Regular"/>
                <a:cs typeface="Baoli SC Regular"/>
                <a:sym typeface="Baoli SC Regular"/>
              </a:defRPr>
            </a:lvl1pPr>
          </a:lstStyle>
          <a:p>
            <a:pPr lvl="0">
              <a:defRPr sz="1800" b="0">
                <a:solidFill>
                  <a:srgbClr val="000000"/>
                </a:solidFill>
                <a:effectLst/>
              </a:defRPr>
            </a:pPr>
            <a:r>
              <a:rPr sz="3200" b="1">
                <a:solidFill>
                  <a:srgbClr val="FF2600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60 and 30 </a:t>
            </a:r>
          </a:p>
        </p:txBody>
      </p:sp>
      <p:sp>
        <p:nvSpPr>
          <p:cNvPr id="56" name="Shape 56"/>
          <p:cNvSpPr/>
          <p:nvPr/>
        </p:nvSpPr>
        <p:spPr>
          <a:xfrm>
            <a:off x="6447921" y="3958131"/>
            <a:ext cx="5950958" cy="9693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>
            <a:lvl1pPr algn="l" defTabSz="525779">
              <a:lnSpc>
                <a:spcPct val="90000"/>
              </a:lnSpc>
              <a:spcBef>
                <a:spcPts val="2500"/>
              </a:spcBef>
              <a:defRPr sz="2880" i="0">
                <a:solidFill>
                  <a:srgbClr val="FF2600"/>
                </a:solidFill>
                <a:effectLst>
                  <a:outerShdw blurRad="22860" dist="22860" dir="5520000" rotWithShape="0">
                    <a:srgbClr val="FFFFFF">
                      <a:alpha val="71999"/>
                    </a:srgbClr>
                  </a:outerShdw>
                </a:effectLst>
                <a:latin typeface="Bradley Hand ITC TT-Bold"/>
                <a:ea typeface="Bradley Hand ITC TT-Bold"/>
                <a:cs typeface="Bradley Hand ITC TT-Bold"/>
                <a:sym typeface="Bradley Hand ITC TT-Bold"/>
              </a:defRPr>
            </a:lvl1pPr>
          </a:lstStyle>
          <a:p>
            <a:pPr lvl="0">
              <a:defRPr sz="1800">
                <a:solidFill>
                  <a:srgbClr val="000000"/>
                </a:solidFill>
                <a:effectLst/>
              </a:defRPr>
            </a:pPr>
            <a:r>
              <a:rPr sz="2880">
                <a:solidFill>
                  <a:srgbClr val="FF2600"/>
                </a:solidFill>
                <a:effectLst>
                  <a:outerShdw blurRad="22860" dist="22860" dir="5520000" rotWithShape="0">
                    <a:srgbClr val="FFFFFF">
                      <a:alpha val="71999"/>
                    </a:srgbClr>
                  </a:outerShdw>
                </a:effectLst>
              </a:rPr>
              <a:t>and Travel time from Previous hours</a:t>
            </a:r>
          </a:p>
        </p:txBody>
      </p:sp>
      <p:sp>
        <p:nvSpPr>
          <p:cNvPr id="57" name="Shape 57"/>
          <p:cNvSpPr/>
          <p:nvPr/>
        </p:nvSpPr>
        <p:spPr>
          <a:xfrm>
            <a:off x="901700" y="5078360"/>
            <a:ext cx="11201401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marL="592666" indent="-592666" algn="l">
              <a:lnSpc>
                <a:spcPct val="80000"/>
              </a:lnSpc>
              <a:buSzPct val="35000"/>
              <a:buBlip>
                <a:blip r:embed="rId2"/>
              </a:buBlip>
              <a:defRPr sz="4800" b="1" i="0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 dirty="0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Gaussian Process Predicting model</a:t>
            </a:r>
          </a:p>
        </p:txBody>
      </p:sp>
      <p:sp>
        <p:nvSpPr>
          <p:cNvPr id="58" name="Shape 58"/>
          <p:cNvSpPr/>
          <p:nvPr/>
        </p:nvSpPr>
        <p:spPr>
          <a:xfrm>
            <a:off x="626838" y="6664728"/>
            <a:ext cx="11751125" cy="2155937"/>
          </a:xfrm>
          <a:prstGeom prst="rect">
            <a:avLst/>
          </a:prstGeom>
          <a:blipFill>
            <a:blip r:embed="rId4"/>
          </a:blipFill>
          <a:ln w="12700"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2600" b="1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Gaussian processes </a:t>
            </a:r>
            <a:r>
              <a:rPr sz="26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(GPs) are an approach for supervised learning (both regression and classification) with dependent data.</a:t>
            </a:r>
          </a:p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26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They can also be extended to many other tasks such as </a:t>
            </a:r>
            <a:r>
              <a:rPr sz="2600" u="sng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causal inference, long-range time series forecasting, and change detection</a:t>
            </a:r>
            <a:r>
              <a:rPr sz="2600">
                <a:solidFill>
                  <a:srgbClr val="3E3B39"/>
                </a:solidFill>
                <a:effectLst>
                  <a:outerShdw blurRad="25400" dist="12700" dir="4920000" rotWithShape="0">
                    <a:srgbClr val="FFFFFF">
                      <a:alpha val="50000"/>
                    </a:srgbClr>
                  </a:outerShdw>
                </a:effectLst>
              </a:rPr>
              <a:t>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3699" y="477210"/>
            <a:ext cx="12217401" cy="5212390"/>
          </a:xfrm>
          <a:prstGeom prst="rect">
            <a:avLst/>
          </a:prstGeom>
          <a:ln w="12700">
            <a:miter lim="400000"/>
          </a:ln>
        </p:spPr>
      </p:pic>
      <p:sp>
        <p:nvSpPr>
          <p:cNvPr id="63" name="Shape 63"/>
          <p:cNvSpPr/>
          <p:nvPr/>
        </p:nvSpPr>
        <p:spPr>
          <a:xfrm>
            <a:off x="646531" y="6007100"/>
            <a:ext cx="11711738" cy="289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Comments: </a:t>
            </a:r>
          </a:p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Both 60 mins lag and 30 mins lag have RMSE less than </a:t>
            </a:r>
            <a:r>
              <a:rPr sz="3200" b="1" i="1">
                <a:solidFill>
                  <a:srgbClr val="FF2600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5</a:t>
            </a: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 mins.</a:t>
            </a:r>
          </a:p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But:</a:t>
            </a:r>
          </a:p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The MSE is too </a:t>
            </a:r>
            <a:r>
              <a:rPr sz="3200" b="1" i="1">
                <a:solidFill>
                  <a:srgbClr val="FF2600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huge (Reached 20 many times)</a:t>
            </a:r>
            <a:endParaRPr sz="3200" i="1">
              <a:solidFill>
                <a:srgbClr val="5E524C"/>
              </a:solidFill>
              <a:effectLst>
                <a:outerShdw blurRad="25400" dist="25400" dir="5520000" rotWithShape="0">
                  <a:srgbClr val="FFFFFF">
                    <a:alpha val="71999"/>
                  </a:srgbClr>
                </a:outerShdw>
              </a:effectLst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36045"/>
            <a:ext cx="13004801" cy="6701454"/>
          </a:xfrm>
          <a:prstGeom prst="rect">
            <a:avLst/>
          </a:prstGeom>
          <a:ln w="12700">
            <a:miter lim="400000"/>
          </a:ln>
        </p:spPr>
      </p:pic>
      <p:sp>
        <p:nvSpPr>
          <p:cNvPr id="66" name="Shape 66"/>
          <p:cNvSpPr/>
          <p:nvPr/>
        </p:nvSpPr>
        <p:spPr>
          <a:xfrm>
            <a:off x="541440" y="493240"/>
            <a:ext cx="11921921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 defTabSz="455675">
              <a:lnSpc>
                <a:spcPct val="80000"/>
              </a:lnSpc>
              <a:defRPr sz="1800" i="0">
                <a:solidFill>
                  <a:srgbClr val="000000"/>
                </a:solidFill>
                <a:effectLst/>
              </a:defRPr>
            </a:pPr>
            <a:r>
              <a:rPr sz="3743" b="1" cap="all" spc="299">
                <a:solidFill>
                  <a:srgbClr val="3E3B39"/>
                </a:solidFill>
                <a:effectLst>
                  <a:outerShdw blurRad="19812" dist="19812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rPr>
              <a:t>Gaussian Process inference model </a:t>
            </a:r>
          </a:p>
          <a:p>
            <a:pPr lvl="0" algn="l" defTabSz="455675">
              <a:lnSpc>
                <a:spcPct val="80000"/>
              </a:lnSpc>
              <a:defRPr sz="1800" i="0">
                <a:solidFill>
                  <a:srgbClr val="000000"/>
                </a:solidFill>
                <a:effectLst/>
              </a:defRPr>
            </a:pPr>
            <a:r>
              <a:rPr sz="3743" b="1" cap="all" spc="299">
                <a:solidFill>
                  <a:srgbClr val="3E3B39"/>
                </a:solidFill>
                <a:effectLst>
                  <a:outerShdw blurRad="19812" dist="19812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rPr>
              <a:t>(60 mins lag, 95% Confidence intervel)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1929092"/>
            <a:ext cx="13004801" cy="6753135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/>
        </p:nvSpPr>
        <p:spPr>
          <a:xfrm>
            <a:off x="541440" y="493240"/>
            <a:ext cx="11921921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/>
          <a:p>
            <a:pPr lvl="0" algn="l" defTabSz="455675">
              <a:lnSpc>
                <a:spcPct val="80000"/>
              </a:lnSpc>
              <a:defRPr sz="1800" i="0">
                <a:solidFill>
                  <a:srgbClr val="000000"/>
                </a:solidFill>
                <a:effectLst/>
              </a:defRPr>
            </a:pPr>
            <a:r>
              <a:rPr sz="3743" b="1" cap="all" spc="299">
                <a:solidFill>
                  <a:srgbClr val="3E3B39"/>
                </a:solidFill>
                <a:effectLst>
                  <a:outerShdw blurRad="19812" dist="19812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rPr>
              <a:t>Gaussian Process Inference model </a:t>
            </a:r>
          </a:p>
          <a:p>
            <a:pPr lvl="0" algn="l" defTabSz="455675">
              <a:lnSpc>
                <a:spcPct val="80000"/>
              </a:lnSpc>
              <a:defRPr sz="1800" i="0">
                <a:solidFill>
                  <a:srgbClr val="000000"/>
                </a:solidFill>
                <a:effectLst/>
              </a:defRPr>
            </a:pPr>
            <a:r>
              <a:rPr sz="3743" b="1" cap="all" spc="299">
                <a:solidFill>
                  <a:srgbClr val="3E3B39"/>
                </a:solidFill>
                <a:effectLst>
                  <a:outerShdw blurRad="19812" dist="19812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rPr>
              <a:t>(30 mins lag, 95% Confidence intervel)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/>
        </p:nvSpPr>
        <p:spPr>
          <a:xfrm>
            <a:off x="541440" y="493240"/>
            <a:ext cx="11921921" cy="171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 algn="l">
              <a:lnSpc>
                <a:spcPct val="80000"/>
              </a:lnSpc>
              <a:defRPr sz="4800" b="1" i="0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  <a:latin typeface="+mn-lt"/>
                <a:ea typeface="+mn-ea"/>
                <a:cs typeface="+mn-cs"/>
                <a:sym typeface="Avenir Next Regular"/>
              </a:defRPr>
            </a:lvl1pPr>
          </a:lstStyle>
          <a:p>
            <a:pPr lvl="0">
              <a:defRPr sz="1800" b="0" cap="none" spc="0">
                <a:solidFill>
                  <a:srgbClr val="000000"/>
                </a:solidFill>
                <a:effectLst/>
              </a:defRPr>
            </a:pPr>
            <a:r>
              <a:rPr sz="4800" b="1" cap="all" spc="384">
                <a:solidFill>
                  <a:srgbClr val="3E3B39"/>
                </a:solidFill>
                <a:effectLst>
                  <a:outerShdw blurRad="25400" dist="25400" dir="5520000" rotWithShape="0">
                    <a:srgbClr val="FFFFFF">
                      <a:alpha val="72000"/>
                    </a:srgbClr>
                  </a:outerShdw>
                </a:effectLst>
              </a:rPr>
              <a:t>cONCLUSION:</a:t>
            </a:r>
          </a:p>
        </p:txBody>
      </p:sp>
      <p:sp>
        <p:nvSpPr>
          <p:cNvPr id="72" name="Shape 72"/>
          <p:cNvSpPr/>
          <p:nvPr/>
        </p:nvSpPr>
        <p:spPr>
          <a:xfrm>
            <a:off x="596428" y="1576664"/>
            <a:ext cx="11811944" cy="2560093"/>
          </a:xfrm>
          <a:prstGeom prst="rect">
            <a:avLst/>
          </a:prstGeom>
          <a:blipFill>
            <a:blip r:embed="rId2"/>
          </a:blipFill>
          <a:ln w="12700">
            <a:miter lim="400000"/>
          </a:ln>
          <a:effectLst>
            <a:outerShdw blurRad="38100" dist="25400" dir="5760000" rotWithShape="0">
              <a:srgbClr val="FFFFFF">
                <a:alpha val="3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 defTabSz="455675">
              <a:defRPr sz="1800" i="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3E3B39"/>
                </a:solidFill>
                <a:effectLst>
                  <a:outerShdw blurRad="19812" dist="9906" dir="4920000" rotWithShape="0">
                    <a:srgbClr val="FFFFFF">
                      <a:alpha val="50000"/>
                    </a:srgbClr>
                  </a:outerShdw>
                </a:effectLst>
              </a:rPr>
              <a:t>Result Valuation From Paper:</a:t>
            </a:r>
          </a:p>
          <a:p>
            <a:pPr lvl="0" algn="l" defTabSz="455675">
              <a:defRPr sz="1800" i="0">
                <a:solidFill>
                  <a:srgbClr val="000000"/>
                </a:solidFill>
                <a:effectLst/>
              </a:defRPr>
            </a:pPr>
            <a:endParaRPr sz="2340">
              <a:solidFill>
                <a:srgbClr val="3E3B39"/>
              </a:solidFill>
              <a:effectLst>
                <a:outerShdw blurRad="19812" dist="9906" dir="4920000" rotWithShape="0">
                  <a:srgbClr val="FFFFFF">
                    <a:alpha val="50000"/>
                  </a:srgbClr>
                </a:outerShdw>
              </a:effectLst>
            </a:endParaRPr>
          </a:p>
          <a:p>
            <a:pPr marL="288924" lvl="0" indent="-288924" algn="l" defTabSz="455675"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3E3B39"/>
                </a:solidFill>
                <a:effectLst>
                  <a:outerShdw blurRad="19812" dist="9906" dir="4920000" rotWithShape="0">
                    <a:srgbClr val="FFFFFF">
                      <a:alpha val="50000"/>
                    </a:srgbClr>
                  </a:outerShdw>
                </a:effectLst>
              </a:rPr>
              <a:t>Root Mean Square Error : The RMS error of the regression predictor stays below </a:t>
            </a:r>
            <a:r>
              <a:rPr sz="2340">
                <a:solidFill>
                  <a:srgbClr val="FF2600"/>
                </a:solidFill>
                <a:effectLst>
                  <a:outerShdw blurRad="19812" dist="9906" dir="4920000" rotWithShape="0">
                    <a:srgbClr val="FFFFFF">
                      <a:alpha val="50000"/>
                    </a:srgbClr>
                  </a:outerShdw>
                </a:effectLst>
              </a:rPr>
              <a:t>10 minutes</a:t>
            </a:r>
            <a:r>
              <a:rPr sz="2340">
                <a:solidFill>
                  <a:srgbClr val="3E3B39"/>
                </a:solidFill>
                <a:effectLst>
                  <a:outerShdw blurRad="19812" dist="9906" dir="4920000" rotWithShape="0">
                    <a:srgbClr val="FFFFFF">
                      <a:alpha val="50000"/>
                    </a:srgbClr>
                  </a:outerShdw>
                </a:effectLst>
              </a:rPr>
              <a:t> even when predicting an hour (60 mins lag) ahead. </a:t>
            </a:r>
          </a:p>
          <a:p>
            <a:pPr marL="288924" lvl="0" indent="-288924" algn="l" defTabSz="455675"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2340">
                <a:solidFill>
                  <a:srgbClr val="3E3B39"/>
                </a:solidFill>
                <a:effectLst>
                  <a:outerShdw blurRad="19812" dist="9906" dir="4920000" rotWithShape="0">
                    <a:srgbClr val="FFFFFF">
                      <a:alpha val="50000"/>
                    </a:srgbClr>
                  </a:outerShdw>
                </a:effectLst>
              </a:rPr>
              <a:t>Mean Square Error: This can always run up to 20 mins</a:t>
            </a:r>
            <a:endParaRPr sz="2340" b="1">
              <a:solidFill>
                <a:srgbClr val="3E3B39"/>
              </a:solidFill>
              <a:effectLst>
                <a:outerShdw blurRad="19812" dist="9906" dir="4920000" rotWithShape="0">
                  <a:srgbClr val="FFFFFF">
                    <a:alpha val="50000"/>
                  </a:srgbClr>
                </a:outerShdw>
              </a:effectLst>
            </a:endParaRPr>
          </a:p>
        </p:txBody>
      </p:sp>
      <p:sp>
        <p:nvSpPr>
          <p:cNvPr id="73" name="Shape 73"/>
          <p:cNvSpPr/>
          <p:nvPr/>
        </p:nvSpPr>
        <p:spPr>
          <a:xfrm>
            <a:off x="596428" y="4634865"/>
            <a:ext cx="11811944" cy="4779347"/>
          </a:xfrm>
          <a:prstGeom prst="rect">
            <a:avLst/>
          </a:prstGeom>
          <a:blipFill>
            <a:blip r:embed="rId3"/>
          </a:blipFill>
          <a:ln w="12700">
            <a:miter lim="400000"/>
          </a:ln>
          <a:effectLst>
            <a:outerShdw blurRad="25400" dist="25400" dir="15060000" rotWithShape="0">
              <a:srgbClr val="3C3C3C">
                <a:alpha val="2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/>
          </a:bodyPr>
          <a:lstStyle/>
          <a:p>
            <a:pPr lvl="0" algn="l" defTabSz="514095">
              <a:defRPr sz="1800" i="0">
                <a:solidFill>
                  <a:srgbClr val="000000"/>
                </a:solidFill>
                <a:effectLst/>
              </a:defRPr>
            </a:pPr>
            <a:r>
              <a:rPr sz="2640">
                <a:solidFill>
                  <a:srgbClr val="3E3B39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Result Valuation From Us:</a:t>
            </a:r>
          </a:p>
          <a:p>
            <a:pPr lvl="0" algn="l" defTabSz="514095">
              <a:defRPr sz="1800" i="0">
                <a:solidFill>
                  <a:srgbClr val="000000"/>
                </a:solidFill>
                <a:effectLst/>
              </a:defRPr>
            </a:pPr>
            <a:endParaRPr sz="2640">
              <a:solidFill>
                <a:srgbClr val="3E3B39"/>
              </a:solidFill>
              <a:effectLst>
                <a:outerShdw blurRad="22352" dist="11176" dir="4920000" rotWithShape="0">
                  <a:srgbClr val="FFFFFF">
                    <a:alpha val="50000"/>
                  </a:srgbClr>
                </a:outerShdw>
              </a:effectLst>
            </a:endParaRPr>
          </a:p>
          <a:p>
            <a:pPr marL="325966" lvl="0" indent="-325966" algn="l" defTabSz="514095"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2640">
                <a:solidFill>
                  <a:srgbClr val="3E3B39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Root Mean Square Error : The RMS error of the regression predictor stays below </a:t>
            </a:r>
            <a:r>
              <a:rPr sz="2640">
                <a:solidFill>
                  <a:srgbClr val="FF2600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5 minutes</a:t>
            </a:r>
            <a:r>
              <a:rPr sz="2640">
                <a:solidFill>
                  <a:srgbClr val="3E3B39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 even when predicting both 60 mins lag and 30 mins lag.</a:t>
            </a:r>
          </a:p>
          <a:p>
            <a:pPr lvl="0" algn="l" defTabSz="514095">
              <a:defRPr sz="1800" i="0">
                <a:solidFill>
                  <a:srgbClr val="000000"/>
                </a:solidFill>
                <a:effectLst/>
              </a:defRPr>
            </a:pPr>
            <a:endParaRPr sz="2640">
              <a:solidFill>
                <a:srgbClr val="3E3B39"/>
              </a:solidFill>
              <a:effectLst>
                <a:outerShdw blurRad="22352" dist="11176" dir="4920000" rotWithShape="0">
                  <a:srgbClr val="FFFFFF">
                    <a:alpha val="50000"/>
                  </a:srgbClr>
                </a:outerShdw>
              </a:effectLst>
            </a:endParaRPr>
          </a:p>
          <a:p>
            <a:pPr marL="325966" lvl="0" indent="-325966" algn="l" defTabSz="514095">
              <a:buSzPct val="75000"/>
              <a:buChar char="•"/>
              <a:defRPr sz="1800" i="0">
                <a:solidFill>
                  <a:srgbClr val="000000"/>
                </a:solidFill>
                <a:effectLst/>
              </a:defRPr>
            </a:pPr>
            <a:r>
              <a:rPr sz="2640">
                <a:solidFill>
                  <a:srgbClr val="3E3B39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Instead of just using current status travel time and mean travel time, taking consideration of past few hours, such as the travel time for 2 hours before, and 5 hours ago. This method is able to keep MSE reduce to less than </a:t>
            </a:r>
            <a:r>
              <a:rPr sz="2640">
                <a:solidFill>
                  <a:srgbClr val="FF2600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10 minutes</a:t>
            </a:r>
            <a:r>
              <a:rPr sz="2640">
                <a:solidFill>
                  <a:srgbClr val="3E3B39"/>
                </a:solidFill>
                <a:effectLst>
                  <a:outerShdw blurRad="22352" dist="11176" dir="4920000" rotWithShape="0">
                    <a:srgbClr val="FFFFFF">
                      <a:alpha val="50000"/>
                    </a:srgbClr>
                  </a:outerShdw>
                </a:effectLst>
              </a:rPr>
              <a:t>, compared to the 20 minutes level from the paper.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8002"/>
            <a:ext cx="13754629" cy="7484775"/>
          </a:xfrm>
          <a:prstGeom prst="rect">
            <a:avLst/>
          </a:prstGeom>
          <a:ln w="12700">
            <a:miter lim="400000"/>
          </a:ln>
        </p:spPr>
      </p:pic>
      <p:pic>
        <p:nvPicPr>
          <p:cNvPr id="76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4461" y="5439761"/>
            <a:ext cx="13763550" cy="4244124"/>
          </a:xfrm>
          <a:prstGeom prst="rect">
            <a:avLst/>
          </a:prstGeom>
          <a:ln w="12700">
            <a:miter lim="400000"/>
          </a:ln>
        </p:spPr>
      </p:pic>
      <p:sp>
        <p:nvSpPr>
          <p:cNvPr id="77" name="Shape 77"/>
          <p:cNvSpPr/>
          <p:nvPr/>
        </p:nvSpPr>
        <p:spPr>
          <a:xfrm>
            <a:off x="7191930" y="5770753"/>
            <a:ext cx="52613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Predicting with Past 5 Hours</a:t>
            </a:r>
          </a:p>
        </p:txBody>
      </p:sp>
      <p:sp>
        <p:nvSpPr>
          <p:cNvPr id="78" name="Shape 78"/>
          <p:cNvSpPr/>
          <p:nvPr/>
        </p:nvSpPr>
        <p:spPr>
          <a:xfrm>
            <a:off x="7335305" y="559364"/>
            <a:ext cx="5261357" cy="660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3200" i="1">
                <a:solidFill>
                  <a:srgbClr val="5E524C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Predicting with Past 2 Hours</a:t>
            </a:r>
          </a:p>
        </p:txBody>
      </p:sp>
      <p:sp>
        <p:nvSpPr>
          <p:cNvPr id="79" name="Shape 79"/>
          <p:cNvSpPr/>
          <p:nvPr/>
        </p:nvSpPr>
        <p:spPr>
          <a:xfrm>
            <a:off x="9524679" y="3168650"/>
            <a:ext cx="2970658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2600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2700" i="1">
                <a:solidFill>
                  <a:srgbClr val="FF2600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MSE within 5 mins</a:t>
            </a:r>
          </a:p>
        </p:txBody>
      </p:sp>
      <p:sp>
        <p:nvSpPr>
          <p:cNvPr id="80" name="Shape 80"/>
          <p:cNvSpPr/>
          <p:nvPr/>
        </p:nvSpPr>
        <p:spPr>
          <a:xfrm>
            <a:off x="9422666" y="8617663"/>
            <a:ext cx="3174684" cy="571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700">
                <a:solidFill>
                  <a:srgbClr val="FF2600"/>
                </a:solidFill>
              </a:defRPr>
            </a:lvl1pPr>
          </a:lstStyle>
          <a:p>
            <a:pPr lvl="0">
              <a:defRPr sz="1800" i="0">
                <a:solidFill>
                  <a:srgbClr val="000000"/>
                </a:solidFill>
                <a:effectLst/>
              </a:defRPr>
            </a:pPr>
            <a:r>
              <a:rPr sz="2700" i="1">
                <a:solidFill>
                  <a:srgbClr val="FF2600"/>
                </a:solidFill>
                <a:effectLst>
                  <a:outerShdw blurRad="25400" dist="25400" dir="5520000" rotWithShape="0">
                    <a:srgbClr val="FFFFFF">
                      <a:alpha val="71999"/>
                    </a:srgbClr>
                  </a:outerShdw>
                </a:effectLst>
              </a:rPr>
              <a:t>MSE within 10 mins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 Regular"/>
        <a:ea typeface="Avenir Next Regular"/>
        <a:cs typeface="Avenir Next Regular"/>
      </a:majorFont>
      <a:minorFont>
        <a:latin typeface="Avenir Next Regular"/>
        <a:ea typeface="Avenir Next Regular"/>
        <a:cs typeface="Avenir Next Regular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389</Words>
  <Application>Microsoft Macintosh PowerPoint</Application>
  <PresentationFormat>Custom</PresentationFormat>
  <Paragraphs>43</Paragraphs>
  <Slides>10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New_Template5</vt:lpstr>
      <vt:lpstr>John Rice &amp; Erik van Zwet’s Paper  “A Simple and Effective Method for  Predicting Travel Times on Freeways“</vt:lpstr>
      <vt:lpstr>data/Data preprocessing</vt:lpstr>
      <vt:lpstr>Original Linear model from the paper</vt:lpstr>
      <vt:lpstr>New Linear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 Rice &amp; Erik van Zwet’s Paper  “A Simple and Effective Method for  Predicting Travel Times on Freeways“</dc:title>
  <cp:lastModifiedBy>Le Xu</cp:lastModifiedBy>
  <cp:revision>1</cp:revision>
  <dcterms:modified xsi:type="dcterms:W3CDTF">2017-05-04T18:13:54Z</dcterms:modified>
</cp:coreProperties>
</file>